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7" r:id="rId2"/>
    <p:sldId id="258" r:id="rId3"/>
    <p:sldId id="259" r:id="rId4"/>
    <p:sldId id="260" r:id="rId5"/>
    <p:sldId id="262" r:id="rId6"/>
    <p:sldId id="263" r:id="rId7"/>
    <p:sldId id="264" r:id="rId8"/>
    <p:sldId id="265" r:id="rId9"/>
    <p:sldId id="266" r:id="rId10"/>
    <p:sldId id="268"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jSJXBXRveedAYe8esNVJQv2OQ+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02"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03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863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836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905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519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01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99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2147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19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2" name="文本框 1">
            <a:extLst>
              <a:ext uri="{FF2B5EF4-FFF2-40B4-BE49-F238E27FC236}">
                <a16:creationId xmlns:a16="http://schemas.microsoft.com/office/drawing/2014/main" id="{AEA855D7-3165-3372-D8C6-B83F5EF3A8E4}"/>
              </a:ext>
            </a:extLst>
          </p:cNvPr>
          <p:cNvSpPr txBox="1"/>
          <p:nvPr/>
        </p:nvSpPr>
        <p:spPr>
          <a:xfrm>
            <a:off x="0" y="1981684"/>
            <a:ext cx="12192000" cy="1077218"/>
          </a:xfrm>
          <a:prstGeom prst="rect">
            <a:avLst/>
          </a:prstGeom>
          <a:noFill/>
        </p:spPr>
        <p:txBody>
          <a:bodyPr wrap="square">
            <a:spAutoFit/>
          </a:bodyPr>
          <a:lstStyle/>
          <a:p>
            <a:pPr algn="ctr"/>
            <a:r>
              <a:rPr lang="en-US" altLang="zh-CN" sz="3200" dirty="0">
                <a:latin typeface="Arial" panose="020B0604020202020204" pitchFamily="34" charset="0"/>
                <a:cs typeface="Arial" panose="020B0604020202020204" pitchFamily="34" charset="0"/>
              </a:rPr>
              <a:t>A Two-Stage Semi-Supervised </a:t>
            </a:r>
            <a:r>
              <a:rPr lang="en-US" altLang="zh-CN" sz="3200" dirty="0" err="1">
                <a:latin typeface="Arial" panose="020B0604020202020204" pitchFamily="34" charset="0"/>
                <a:cs typeface="Arial" panose="020B0604020202020204" pitchFamily="34" charset="0"/>
              </a:rPr>
              <a:t>nnU</a:t>
            </a:r>
            <a:r>
              <a:rPr lang="en-US" altLang="zh-CN" sz="3200" dirty="0">
                <a:latin typeface="Arial" panose="020B0604020202020204" pitchFamily="34" charset="0"/>
                <a:cs typeface="Arial" panose="020B0604020202020204" pitchFamily="34" charset="0"/>
              </a:rPr>
              <a:t>-Net Model for Automated Tooth Segmentation in Panoramic X-ray Images</a:t>
            </a:r>
            <a:endParaRPr lang="zh-CN" altLang="en-US" sz="3200"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3CD46ED4-F8FA-89A0-73D6-467106B7F3A1}"/>
              </a:ext>
            </a:extLst>
          </p:cNvPr>
          <p:cNvSpPr txBox="1"/>
          <p:nvPr/>
        </p:nvSpPr>
        <p:spPr>
          <a:xfrm>
            <a:off x="1005765" y="3058902"/>
            <a:ext cx="9986085" cy="2677656"/>
          </a:xfrm>
          <a:prstGeom prst="rect">
            <a:avLst/>
          </a:prstGeom>
          <a:noFill/>
        </p:spPr>
        <p:txBody>
          <a:bodyPr wrap="square">
            <a:spAutoFit/>
          </a:bodyPr>
          <a:lstStyle/>
          <a:p>
            <a:pPr algn="ctr">
              <a:lnSpc>
                <a:spcPct val="150000"/>
              </a:lnSpc>
              <a:spcBef>
                <a:spcPts val="600"/>
              </a:spcBef>
            </a:pPr>
            <a:r>
              <a:rPr lang="en-US" altLang="zh-CN" sz="2400" dirty="0">
                <a:solidFill>
                  <a:schemeClr val="bg2">
                    <a:lumMod val="50000"/>
                  </a:schemeClr>
                </a:solidFill>
                <a:latin typeface="Arial" panose="020B0604020202020204" pitchFamily="34" charset="0"/>
                <a:cs typeface="Arial" panose="020B0604020202020204" pitchFamily="34" charset="0"/>
              </a:rPr>
              <a:t>MICCAI STS 2024 Challenge Task 1</a:t>
            </a:r>
          </a:p>
          <a:p>
            <a:pPr algn="ctr">
              <a:lnSpc>
                <a:spcPct val="150000"/>
              </a:lnSpc>
              <a:spcBef>
                <a:spcPts val="600"/>
              </a:spcBef>
            </a:pPr>
            <a:r>
              <a:rPr lang="en-US" altLang="zh-CN" dirty="0">
                <a:latin typeface="Arial" panose="020B0604020202020204" pitchFamily="34" charset="0"/>
                <a:cs typeface="Arial" panose="020B0604020202020204" pitchFamily="34" charset="0"/>
              </a:rPr>
              <a:t>Team: SJTU_EIEE_2-426Lab</a:t>
            </a:r>
          </a:p>
          <a:p>
            <a:pPr algn="ctr">
              <a:lnSpc>
                <a:spcPct val="150000"/>
              </a:lnSpc>
              <a:spcBef>
                <a:spcPts val="600"/>
              </a:spcBef>
            </a:pPr>
            <a:r>
              <a:rPr lang="en-US" altLang="zh-CN" dirty="0">
                <a:latin typeface="Arial" panose="020B0604020202020204" pitchFamily="34" charset="0"/>
                <a:cs typeface="Arial" panose="020B0604020202020204" pitchFamily="34" charset="0"/>
              </a:rPr>
              <a:t>Presenter: </a:t>
            </a:r>
            <a:r>
              <a:rPr lang="en-US" altLang="zh-CN" dirty="0" err="1">
                <a:latin typeface="Arial" panose="020B0604020202020204" pitchFamily="34" charset="0"/>
                <a:cs typeface="Arial" panose="020B0604020202020204" pitchFamily="34" charset="0"/>
              </a:rPr>
              <a:t>Chuanyi</a:t>
            </a:r>
            <a:r>
              <a:rPr lang="en-US" altLang="zh-CN" dirty="0">
                <a:latin typeface="Arial" panose="020B0604020202020204" pitchFamily="34" charset="0"/>
                <a:cs typeface="Arial" panose="020B0604020202020204" pitchFamily="34" charset="0"/>
              </a:rPr>
              <a:t> Huang</a:t>
            </a:r>
          </a:p>
          <a:p>
            <a:pPr algn="ctr">
              <a:lnSpc>
                <a:spcPct val="150000"/>
              </a:lnSpc>
              <a:spcBef>
                <a:spcPts val="600"/>
              </a:spcBef>
            </a:pPr>
            <a:r>
              <a:rPr lang="en-US" altLang="zh-CN" dirty="0">
                <a:latin typeface="Arial" panose="020B0604020202020204" pitchFamily="34" charset="0"/>
                <a:cs typeface="Arial" panose="020B0604020202020204" pitchFamily="34" charset="0"/>
              </a:rPr>
              <a:t>covering joint work with:</a:t>
            </a:r>
          </a:p>
          <a:p>
            <a:pPr algn="ctr"/>
            <a:r>
              <a:rPr lang="en-US" altLang="zh-CN" dirty="0" err="1">
                <a:latin typeface="Arial" panose="020B0604020202020204" pitchFamily="34" charset="0"/>
                <a:cs typeface="Arial" panose="020B0604020202020204" pitchFamily="34" charset="0"/>
              </a:rPr>
              <a:t>Changkai</a:t>
            </a:r>
            <a:r>
              <a:rPr lang="en-US" altLang="zh-CN" dirty="0">
                <a:latin typeface="Arial" panose="020B0604020202020204" pitchFamily="34" charset="0"/>
                <a:cs typeface="Arial" panose="020B0604020202020204" pitchFamily="34" charset="0"/>
              </a:rPr>
              <a:t> Ji</a:t>
            </a: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Yusheng Liu</a:t>
            </a: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Lanshen</a:t>
            </a:r>
            <a:r>
              <a:rPr lang="en-US" altLang="zh-CN" dirty="0">
                <a:latin typeface="Arial" panose="020B0604020202020204" pitchFamily="34" charset="0"/>
                <a:cs typeface="Arial" panose="020B0604020202020204" pitchFamily="34" charset="0"/>
              </a:rPr>
              <a:t> He</a:t>
            </a: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Yuxian</a:t>
            </a:r>
            <a:r>
              <a:rPr lang="en-US" altLang="zh-CN" dirty="0">
                <a:latin typeface="Arial" panose="020B0604020202020204" pitchFamily="34" charset="0"/>
                <a:cs typeface="Arial" panose="020B0604020202020204" pitchFamily="34" charset="0"/>
              </a:rPr>
              <a:t> Jiang</a:t>
            </a: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Chuanyi</a:t>
            </a:r>
            <a:r>
              <a:rPr lang="en-US" altLang="zh-CN" dirty="0">
                <a:latin typeface="Arial" panose="020B0604020202020204" pitchFamily="34" charset="0"/>
                <a:cs typeface="Arial" panose="020B0604020202020204" pitchFamily="34" charset="0"/>
              </a:rPr>
              <a:t> Huang</a:t>
            </a:r>
            <a:r>
              <a:rPr lang="en-US" altLang="zh-CN" baseline="30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 and Lisheng Wang</a:t>
            </a:r>
            <a:r>
              <a:rPr lang="en-US" altLang="zh-CN" baseline="30000" dirty="0">
                <a:latin typeface="Arial" panose="020B0604020202020204" pitchFamily="34" charset="0"/>
                <a:cs typeface="Arial" panose="020B0604020202020204" pitchFamily="34" charset="0"/>
              </a:rPr>
              <a:t>1*</a:t>
            </a:r>
          </a:p>
          <a:p>
            <a:pPr algn="ctr"/>
            <a:endParaRPr lang="en-US" altLang="zh-CN"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9825C2BB-1828-C958-0B8A-927BC5A677A8}"/>
              </a:ext>
            </a:extLst>
          </p:cNvPr>
          <p:cNvSpPr txBox="1"/>
          <p:nvPr/>
        </p:nvSpPr>
        <p:spPr>
          <a:xfrm>
            <a:off x="0" y="6428444"/>
            <a:ext cx="7183185" cy="416011"/>
          </a:xfrm>
          <a:prstGeom prst="rect">
            <a:avLst/>
          </a:prstGeom>
          <a:noFill/>
        </p:spPr>
        <p:txBody>
          <a:bodyPr wrap="none" rtlCol="0">
            <a:spAutoFit/>
          </a:bodyPr>
          <a:lstStyle/>
          <a:p>
            <a:pPr>
              <a:lnSpc>
                <a:spcPct val="150000"/>
              </a:lnSpc>
            </a:pPr>
            <a:r>
              <a:rPr lang="en-US" altLang="zh-CN" sz="1600" baseline="30000" dirty="0">
                <a:latin typeface="Arial" panose="020B0604020202020204" pitchFamily="34" charset="0"/>
                <a:cs typeface="Arial" panose="020B0604020202020204" pitchFamily="34" charset="0"/>
              </a:rPr>
              <a:t>1</a:t>
            </a:r>
            <a:r>
              <a:rPr lang="en-US" altLang="zh-CN" sz="1600" dirty="0">
                <a:latin typeface="Arial" panose="020B0604020202020204" pitchFamily="34" charset="0"/>
                <a:cs typeface="Arial" panose="020B0604020202020204" pitchFamily="34" charset="0"/>
              </a:rPr>
              <a:t>Department of Automation, Shanghai Jiao Tong University, Shanghai, China.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2" name="文本框 1">
            <a:extLst>
              <a:ext uri="{FF2B5EF4-FFF2-40B4-BE49-F238E27FC236}">
                <a16:creationId xmlns:a16="http://schemas.microsoft.com/office/drawing/2014/main" id="{3A270E0E-3671-A90A-25E9-0B4F72CFE673}"/>
              </a:ext>
            </a:extLst>
          </p:cNvPr>
          <p:cNvSpPr txBox="1"/>
          <p:nvPr/>
        </p:nvSpPr>
        <p:spPr>
          <a:xfrm>
            <a:off x="844711" y="2770743"/>
            <a:ext cx="10502578" cy="1316514"/>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Thank you for your attention!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等线" panose="02010600030101010101" pitchFamily="2" charset="-122"/>
                <a:cs typeface="Arial" panose="020B0604020202020204" pitchFamily="34" charset="0"/>
              </a:rPr>
              <a:t>changkaiji@sjtu.edu.cn</a:t>
            </a:r>
          </a:p>
        </p:txBody>
      </p:sp>
    </p:spTree>
    <p:extLst>
      <p:ext uri="{BB962C8B-B14F-4D97-AF65-F5344CB8AC3E}">
        <p14:creationId xmlns:p14="http://schemas.microsoft.com/office/powerpoint/2010/main" val="4172706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6" name="文本框 5">
            <a:extLst>
              <a:ext uri="{FF2B5EF4-FFF2-40B4-BE49-F238E27FC236}">
                <a16:creationId xmlns:a16="http://schemas.microsoft.com/office/drawing/2014/main" id="{25F39E19-7D03-93EE-5B3F-6A6E02193E90}"/>
              </a:ext>
            </a:extLst>
          </p:cNvPr>
          <p:cNvSpPr txBox="1"/>
          <p:nvPr/>
        </p:nvSpPr>
        <p:spPr>
          <a:xfrm>
            <a:off x="574520" y="1484591"/>
            <a:ext cx="10592590" cy="4401205"/>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Introduction</a:t>
            </a:r>
          </a:p>
          <a:p>
            <a:pPr marL="342900" indent="-342900" algn="jus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Contributions</a:t>
            </a:r>
          </a:p>
          <a:p>
            <a:pPr marL="342900" indent="-342900" algn="jus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914400" lvl="1" indent="-457200" algn="just">
              <a:buFont typeface="+mj-lt"/>
              <a:buAutoNum type="arabicPeriod"/>
            </a:pPr>
            <a:r>
              <a:rPr lang="en-US" altLang="zh-CN" sz="2000" dirty="0">
                <a:latin typeface="Arial" panose="020B0604020202020204" pitchFamily="34" charset="0"/>
                <a:cs typeface="Arial" panose="020B0604020202020204" pitchFamily="34" charset="0"/>
              </a:rPr>
              <a:t>We designed a self-training framework based on </a:t>
            </a:r>
            <a:r>
              <a:rPr lang="en-US" altLang="zh-CN" sz="2000" dirty="0" err="1">
                <a:latin typeface="Arial" panose="020B0604020202020204" pitchFamily="34" charset="0"/>
                <a:cs typeface="Arial" panose="020B0604020202020204" pitchFamily="34" charset="0"/>
              </a:rPr>
              <a:t>nnU</a:t>
            </a:r>
            <a:r>
              <a:rPr lang="en-US" altLang="zh-CN" sz="2000" dirty="0">
                <a:latin typeface="Arial" panose="020B0604020202020204" pitchFamily="34" charset="0"/>
                <a:cs typeface="Arial" panose="020B0604020202020204" pitchFamily="34" charset="0"/>
              </a:rPr>
              <a:t>-Net, enhancing model performance through </a:t>
            </a:r>
            <a:r>
              <a:rPr lang="en-US" altLang="zh-CN" sz="2000" b="1" dirty="0">
                <a:latin typeface="Arial" panose="020B0604020202020204" pitchFamily="34" charset="0"/>
                <a:cs typeface="Arial" panose="020B0604020202020204" pitchFamily="34" charset="0"/>
              </a:rPr>
              <a:t>selective iterative training</a:t>
            </a:r>
            <a:r>
              <a:rPr lang="en-US" altLang="zh-CN" sz="2000" dirty="0">
                <a:latin typeface="Arial" panose="020B0604020202020204" pitchFamily="34" charset="0"/>
                <a:cs typeface="Arial" panose="020B0604020202020204" pitchFamily="34" charset="0"/>
              </a:rPr>
              <a:t>.</a:t>
            </a:r>
          </a:p>
          <a:p>
            <a:pPr marL="914400" lvl="1" indent="-457200" algn="just">
              <a:buFont typeface="+mj-lt"/>
              <a:buAutoNum type="arabicPeriod"/>
            </a:pPr>
            <a:endParaRPr lang="en-US" altLang="zh-CN" sz="2000" dirty="0">
              <a:latin typeface="Arial" panose="020B0604020202020204" pitchFamily="34" charset="0"/>
              <a:cs typeface="Arial" panose="020B0604020202020204" pitchFamily="34" charset="0"/>
            </a:endParaRPr>
          </a:p>
          <a:p>
            <a:pPr marL="914400" lvl="1" indent="-457200" algn="just">
              <a:buFont typeface="+mj-lt"/>
              <a:buAutoNum type="arabicPeriod"/>
            </a:pPr>
            <a:r>
              <a:rPr lang="en-US" altLang="zh-CN" sz="2000" dirty="0">
                <a:latin typeface="Arial" panose="020B0604020202020204" pitchFamily="34" charset="0"/>
                <a:cs typeface="Arial" panose="020B0604020202020204" pitchFamily="34" charset="0"/>
              </a:rPr>
              <a:t>Our algorithm improves segmentation accuracy while </a:t>
            </a:r>
            <a:r>
              <a:rPr lang="en-US" altLang="zh-CN" sz="2000" b="1" dirty="0">
                <a:latin typeface="Arial" panose="020B0604020202020204" pitchFamily="34" charset="0"/>
                <a:cs typeface="Arial" panose="020B0604020202020204" pitchFamily="34" charset="0"/>
              </a:rPr>
              <a:t>maintaining inference efficiency</a:t>
            </a:r>
            <a:r>
              <a:rPr lang="en-US" altLang="zh-CN" sz="2000" dirty="0">
                <a:latin typeface="Arial" panose="020B0604020202020204" pitchFamily="34" charset="0"/>
                <a:cs typeface="Arial" panose="020B0604020202020204" pitchFamily="34" charset="0"/>
              </a:rPr>
              <a:t>, striving for an optimal balance between precision and performance.</a:t>
            </a:r>
          </a:p>
          <a:p>
            <a:pPr marL="914400" lvl="1" indent="-457200" algn="just">
              <a:buFont typeface="+mj-lt"/>
              <a:buAutoNum type="arabicPeriod"/>
            </a:pPr>
            <a:endParaRPr lang="en-US" altLang="zh-CN" sz="2000" dirty="0">
              <a:latin typeface="Arial" panose="020B0604020202020204" pitchFamily="34" charset="0"/>
              <a:cs typeface="Arial" panose="020B0604020202020204" pitchFamily="34" charset="0"/>
            </a:endParaRPr>
          </a:p>
          <a:p>
            <a:pPr marL="914400" lvl="1" indent="-457200" algn="just">
              <a:buFont typeface="+mj-lt"/>
              <a:buAutoNum type="arabicPeriod"/>
            </a:pPr>
            <a:r>
              <a:rPr lang="en-US" altLang="zh-CN" sz="2000" dirty="0">
                <a:latin typeface="Arial" panose="020B0604020202020204" pitchFamily="34" charset="0"/>
                <a:cs typeface="Arial" panose="020B0604020202020204" pitchFamily="34" charset="0"/>
              </a:rPr>
              <a:t>At the competition's test phase, our method </a:t>
            </a:r>
            <a:r>
              <a:rPr lang="en-US" altLang="zh-CN" sz="2000">
                <a:latin typeface="Arial" panose="020B0604020202020204" pitchFamily="34" charset="0"/>
                <a:cs typeface="Arial" panose="020B0604020202020204" pitchFamily="34" charset="0"/>
              </a:rPr>
              <a:t>secured </a:t>
            </a:r>
            <a:r>
              <a:rPr lang="en-US" altLang="zh-CN" sz="2000" b="1">
                <a:latin typeface="Arial" panose="020B0604020202020204" pitchFamily="34" charset="0"/>
                <a:cs typeface="Arial" panose="020B0604020202020204" pitchFamily="34" charset="0"/>
              </a:rPr>
              <a:t>third </a:t>
            </a:r>
            <a:r>
              <a:rPr lang="en-US" altLang="zh-CN" sz="2000" b="1" dirty="0">
                <a:latin typeface="Arial" panose="020B0604020202020204" pitchFamily="34" charset="0"/>
                <a:cs typeface="Arial" panose="020B0604020202020204" pitchFamily="34" charset="0"/>
              </a:rPr>
              <a:t>place</a:t>
            </a:r>
            <a:r>
              <a:rPr lang="en-US" altLang="zh-CN" sz="2000" dirty="0">
                <a:latin typeface="Arial" panose="020B0604020202020204" pitchFamily="34" charset="0"/>
                <a:cs typeface="Arial" panose="020B0604020202020204" pitchFamily="34" charset="0"/>
              </a:rPr>
              <a:t>, further demonstrating its efficacy in dental segmentation tasks.</a:t>
            </a:r>
          </a:p>
          <a:p>
            <a:pPr marL="914400" lvl="1" indent="-457200" algn="just">
              <a:buFont typeface="+mj-lt"/>
              <a:buAutoNum type="arabicPeriod"/>
            </a:pPr>
            <a:endParaRPr lang="en-US" altLang="zh-CN"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Results</a:t>
            </a:r>
          </a:p>
        </p:txBody>
      </p:sp>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标题 2">
            <a:extLst>
              <a:ext uri="{FF2B5EF4-FFF2-40B4-BE49-F238E27FC236}">
                <a16:creationId xmlns:a16="http://schemas.microsoft.com/office/drawing/2014/main" id="{079F7D49-21FB-2C41-7681-D741D4B69DB1}"/>
              </a:ext>
            </a:extLst>
          </p:cNvPr>
          <p:cNvSpPr txBox="1">
            <a:spLocks/>
          </p:cNvSpPr>
          <p:nvPr/>
        </p:nvSpPr>
        <p:spPr>
          <a:xfrm>
            <a:off x="2331588" y="455204"/>
            <a:ext cx="2163832"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Outline</a:t>
            </a:r>
            <a:endParaRPr lang="zh-CN" alt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550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2">
            <a:extLst>
              <a:ext uri="{FF2B5EF4-FFF2-40B4-BE49-F238E27FC236}">
                <a16:creationId xmlns:a16="http://schemas.microsoft.com/office/drawing/2014/main" id="{91C4664F-2C89-C486-8B4E-77CCEA3C27DA}"/>
              </a:ext>
            </a:extLst>
          </p:cNvPr>
          <p:cNvSpPr txBox="1">
            <a:spLocks/>
          </p:cNvSpPr>
          <p:nvPr/>
        </p:nvSpPr>
        <p:spPr>
          <a:xfrm>
            <a:off x="2283824" y="500384"/>
            <a:ext cx="2163832"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Introduction</a:t>
            </a:r>
            <a:endParaRPr lang="zh-CN" altLang="en-US" sz="2800"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03721C14-28AA-C608-4B04-9695131325DF}"/>
              </a:ext>
            </a:extLst>
          </p:cNvPr>
          <p:cNvSpPr txBox="1"/>
          <p:nvPr/>
        </p:nvSpPr>
        <p:spPr>
          <a:xfrm>
            <a:off x="0" y="6329010"/>
            <a:ext cx="12011025" cy="461665"/>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[1] </a:t>
            </a:r>
            <a:r>
              <a:rPr lang="en-US" altLang="zh-CN" sz="1200" b="0" i="0" dirty="0" err="1">
                <a:solidFill>
                  <a:srgbClr val="222222"/>
                </a:solidFill>
                <a:effectLst/>
                <a:latin typeface="Arial" panose="020B0604020202020204" pitchFamily="34" charset="0"/>
              </a:rPr>
              <a:t>Kılıc</a:t>
            </a:r>
            <a:r>
              <a:rPr lang="en-US" altLang="zh-CN" sz="1200" b="0" i="0" dirty="0">
                <a:solidFill>
                  <a:srgbClr val="222222"/>
                </a:solidFill>
                <a:effectLst/>
                <a:latin typeface="Arial" panose="020B0604020202020204" pitchFamily="34" charset="0"/>
              </a:rPr>
              <a:t>, </a:t>
            </a:r>
            <a:r>
              <a:rPr lang="en-US" altLang="zh-CN" sz="1200" b="0" i="0" dirty="0" err="1">
                <a:solidFill>
                  <a:srgbClr val="222222"/>
                </a:solidFill>
                <a:effectLst/>
                <a:latin typeface="Arial" panose="020B0604020202020204" pitchFamily="34" charset="0"/>
              </a:rPr>
              <a:t>Münevver</a:t>
            </a:r>
            <a:r>
              <a:rPr lang="en-US" altLang="zh-CN" sz="1200" b="0" i="0" dirty="0">
                <a:solidFill>
                  <a:srgbClr val="222222"/>
                </a:solidFill>
                <a:effectLst/>
                <a:latin typeface="Arial" panose="020B0604020202020204" pitchFamily="34" charset="0"/>
              </a:rPr>
              <a:t> </a:t>
            </a:r>
            <a:r>
              <a:rPr lang="en-US" altLang="zh-CN" sz="1200" b="0" i="0" dirty="0" err="1">
                <a:solidFill>
                  <a:srgbClr val="222222"/>
                </a:solidFill>
                <a:effectLst/>
                <a:latin typeface="Arial" panose="020B0604020202020204" pitchFamily="34" charset="0"/>
              </a:rPr>
              <a:t>Coruh</a:t>
            </a:r>
            <a:r>
              <a:rPr lang="en-US" altLang="zh-CN" sz="1200" b="0" i="0" dirty="0">
                <a:solidFill>
                  <a:srgbClr val="222222"/>
                </a:solidFill>
                <a:effectLst/>
                <a:latin typeface="Arial" panose="020B0604020202020204" pitchFamily="34" charset="0"/>
              </a:rPr>
              <a:t>, et al. "Artificial intelligence system for automatic deciduous tooth detection and numbering in panoramic radiographs." </a:t>
            </a:r>
            <a:r>
              <a:rPr lang="en-US" altLang="zh-CN" sz="1200" b="0" i="1" dirty="0" err="1">
                <a:solidFill>
                  <a:srgbClr val="222222"/>
                </a:solidFill>
                <a:effectLst/>
                <a:latin typeface="Arial" panose="020B0604020202020204" pitchFamily="34" charset="0"/>
              </a:rPr>
              <a:t>Dentomaxillofacial</a:t>
            </a:r>
            <a:r>
              <a:rPr lang="en-US" altLang="zh-CN" sz="1200" b="0" i="1" dirty="0">
                <a:solidFill>
                  <a:srgbClr val="222222"/>
                </a:solidFill>
                <a:effectLst/>
                <a:latin typeface="Arial" panose="020B0604020202020204" pitchFamily="34" charset="0"/>
              </a:rPr>
              <a:t> Radiology</a:t>
            </a:r>
            <a:r>
              <a:rPr lang="en-US" altLang="zh-CN" sz="1200" b="0" i="0" dirty="0">
                <a:solidFill>
                  <a:srgbClr val="222222"/>
                </a:solidFill>
                <a:effectLst/>
                <a:latin typeface="Arial" panose="020B0604020202020204" pitchFamily="34" charset="0"/>
              </a:rPr>
              <a:t> 50.6 (2021): 20200172.</a:t>
            </a:r>
            <a:endParaRPr lang="zh-CN" altLang="en-US" sz="1200" dirty="0">
              <a:latin typeface="Times New Roman" panose="02020603050405020304" pitchFamily="18" charset="0"/>
              <a:cs typeface="Times New Roman" panose="02020603050405020304" pitchFamily="18" charset="0"/>
            </a:endParaRPr>
          </a:p>
        </p:txBody>
      </p:sp>
      <p:pic>
        <p:nvPicPr>
          <p:cNvPr id="4" name="Picture 2" descr="panoramic-image">
            <a:extLst>
              <a:ext uri="{FF2B5EF4-FFF2-40B4-BE49-F238E27FC236}">
                <a16:creationId xmlns:a16="http://schemas.microsoft.com/office/drawing/2014/main" id="{4FDDB943-3D49-AE51-C8D7-E561405789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440" y="3530889"/>
            <a:ext cx="8595446" cy="24723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DI">
            <a:extLst>
              <a:ext uri="{FF2B5EF4-FFF2-40B4-BE49-F238E27FC236}">
                <a16:creationId xmlns:a16="http://schemas.microsoft.com/office/drawing/2014/main" id="{1AB0B0BD-A4CB-EC02-9FF2-98D13CA237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3778" y="3277180"/>
            <a:ext cx="2419745" cy="29845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1717C1-C767-2AFD-0EC9-91D97ED0F12F}"/>
              </a:ext>
            </a:extLst>
          </p:cNvPr>
          <p:cNvSpPr txBox="1"/>
          <p:nvPr/>
        </p:nvSpPr>
        <p:spPr>
          <a:xfrm>
            <a:off x="378691" y="1196654"/>
            <a:ext cx="11397382" cy="707886"/>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Panoramic X-rays are crucial in dental diagnosis, but manual segmentation is time-consuming and operator-dependent.</a:t>
            </a:r>
            <a:endParaRPr lang="en-US" altLang="zh-CN"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96609BC2-BFF8-498F-D36B-4049755E0267}"/>
              </a:ext>
            </a:extLst>
          </p:cNvPr>
          <p:cNvSpPr txBox="1"/>
          <p:nvPr/>
        </p:nvSpPr>
        <p:spPr>
          <a:xfrm>
            <a:off x="378691" y="2025492"/>
            <a:ext cx="11397382" cy="400110"/>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Develop an automated tooth segmentation method to improve efficiency and consistency.</a:t>
            </a:r>
            <a:endParaRPr lang="en-US" altLang="zh-CN" sz="2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E99E7000-9C1D-4444-1CFB-1B29A9ACC58D}"/>
              </a:ext>
            </a:extLst>
          </p:cNvPr>
          <p:cNvSpPr txBox="1"/>
          <p:nvPr/>
        </p:nvSpPr>
        <p:spPr>
          <a:xfrm>
            <a:off x="378691" y="2728512"/>
            <a:ext cx="11397382" cy="1323439"/>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solidFill>
                  <a:schemeClr val="tx1"/>
                </a:solidFill>
                <a:latin typeface="Arial" panose="020B0604020202020204" pitchFamily="34" charset="0"/>
                <a:cs typeface="Arial" panose="020B0604020202020204" pitchFamily="34" charset="0"/>
              </a:rPr>
              <a:t>Simultaneous segmentation of permanent and deciduous teeth, balancing accuracy and computational efficiency.</a:t>
            </a:r>
            <a:endParaRPr lang="en-US" altLang="zh-CN"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88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2">
            <a:extLst>
              <a:ext uri="{FF2B5EF4-FFF2-40B4-BE49-F238E27FC236}">
                <a16:creationId xmlns:a16="http://schemas.microsoft.com/office/drawing/2014/main" id="{395C103D-B8C8-A3D1-FFDC-6A07BFC77253}"/>
              </a:ext>
            </a:extLst>
          </p:cNvPr>
          <p:cNvSpPr txBox="1">
            <a:spLocks/>
          </p:cNvSpPr>
          <p:nvPr/>
        </p:nvSpPr>
        <p:spPr>
          <a:xfrm>
            <a:off x="1276087" y="470259"/>
            <a:ext cx="3429424"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a:latin typeface="Arial" panose="020B0604020202020204" pitchFamily="34" charset="0"/>
                <a:cs typeface="Arial" panose="020B0604020202020204" pitchFamily="34" charset="0"/>
              </a:rPr>
              <a:t>Dataset</a:t>
            </a:r>
            <a:endParaRPr lang="zh-CN" altLang="en-US" sz="2800"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722D30F8-E3BB-A8DB-909C-D65A80A3DC9D}"/>
              </a:ext>
            </a:extLst>
          </p:cNvPr>
          <p:cNvSpPr txBox="1"/>
          <p:nvPr/>
        </p:nvSpPr>
        <p:spPr>
          <a:xfrm>
            <a:off x="1414666" y="2106418"/>
            <a:ext cx="8121219"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Training Set: 2,380 Panoramic X-ray Images (30 labeled; 2,350 unlabeled)</a:t>
            </a:r>
            <a:endParaRPr lang="zh-CN" altLang="en-US"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54E5FCB-B296-D0B2-ACFB-483907684BD9}"/>
              </a:ext>
            </a:extLst>
          </p:cNvPr>
          <p:cNvSpPr txBox="1"/>
          <p:nvPr/>
        </p:nvSpPr>
        <p:spPr>
          <a:xfrm>
            <a:off x="580654" y="1374341"/>
            <a:ext cx="6094324"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Covers various age groups and pathological effects</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D7AC8FE2-7609-30BF-1829-E5347BB3EE85}"/>
              </a:ext>
            </a:extLst>
          </p:cNvPr>
          <p:cNvSpPr txBox="1"/>
          <p:nvPr/>
        </p:nvSpPr>
        <p:spPr>
          <a:xfrm>
            <a:off x="1414665" y="2618256"/>
            <a:ext cx="8121219" cy="369332"/>
          </a:xfrm>
          <a:prstGeom prst="rect">
            <a:avLst/>
          </a:prstGeom>
          <a:noFill/>
        </p:spPr>
        <p:txBody>
          <a:bodyPr wrap="square">
            <a:spAutoFit/>
          </a:bodyPr>
          <a:lstStyle/>
          <a:p>
            <a:r>
              <a:rPr lang="en-US" altLang="zh-CN" dirty="0">
                <a:latin typeface="Arial" panose="020B0604020202020204" pitchFamily="34" charset="0"/>
                <a:cs typeface="Arial" panose="020B0604020202020204" pitchFamily="34" charset="0"/>
              </a:rPr>
              <a:t>Validation Set: 20 Panoramic X-ray Images</a:t>
            </a:r>
            <a:endParaRPr lang="zh-CN" altLang="en-US" dirty="0">
              <a:latin typeface="Arial" panose="020B0604020202020204" pitchFamily="34" charset="0"/>
              <a:cs typeface="Arial" panose="020B0604020202020204" pitchFamily="34" charset="0"/>
            </a:endParaRPr>
          </a:p>
        </p:txBody>
      </p:sp>
      <p:pic>
        <p:nvPicPr>
          <p:cNvPr id="6" name="图片 5">
            <a:extLst>
              <a:ext uri="{FF2B5EF4-FFF2-40B4-BE49-F238E27FC236}">
                <a16:creationId xmlns:a16="http://schemas.microsoft.com/office/drawing/2014/main" id="{6A7C3A20-BB48-E150-A0EB-500101B15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075" y="3429000"/>
            <a:ext cx="4019449" cy="2275198"/>
          </a:xfrm>
          <a:prstGeom prst="rect">
            <a:avLst/>
          </a:prstGeom>
        </p:spPr>
      </p:pic>
      <p:pic>
        <p:nvPicPr>
          <p:cNvPr id="7" name="图片 6">
            <a:extLst>
              <a:ext uri="{FF2B5EF4-FFF2-40B4-BE49-F238E27FC236}">
                <a16:creationId xmlns:a16="http://schemas.microsoft.com/office/drawing/2014/main" id="{3857C001-7B87-2B1A-B8C1-0BAEF852E4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925" y="3429000"/>
            <a:ext cx="4838700" cy="2279027"/>
          </a:xfrm>
          <a:prstGeom prst="rect">
            <a:avLst/>
          </a:prstGeom>
        </p:spPr>
      </p:pic>
      <p:sp>
        <p:nvSpPr>
          <p:cNvPr id="9" name="文本框 8">
            <a:extLst>
              <a:ext uri="{FF2B5EF4-FFF2-40B4-BE49-F238E27FC236}">
                <a16:creationId xmlns:a16="http://schemas.microsoft.com/office/drawing/2014/main" id="{F24BFD86-51F3-EDDF-8012-E579B916D3CA}"/>
              </a:ext>
            </a:extLst>
          </p:cNvPr>
          <p:cNvSpPr txBox="1"/>
          <p:nvPr/>
        </p:nvSpPr>
        <p:spPr>
          <a:xfrm>
            <a:off x="1952625" y="5705852"/>
            <a:ext cx="2752725" cy="369332"/>
          </a:xfrm>
          <a:prstGeom prst="rect">
            <a:avLst/>
          </a:prstGeom>
          <a:noFill/>
        </p:spPr>
        <p:txBody>
          <a:bodyPr wrap="square">
            <a:spAutoFit/>
          </a:bodyPr>
          <a:lstStyle/>
          <a:p>
            <a:r>
              <a:rPr lang="en-US" altLang="zh-CN" dirty="0"/>
              <a:t>P</a:t>
            </a:r>
            <a:r>
              <a:rPr lang="zh-CN" altLang="en-US" dirty="0"/>
              <a:t>ermanent t</a:t>
            </a:r>
            <a:r>
              <a:rPr lang="en-US" altLang="zh-CN" dirty="0" err="1"/>
              <a:t>ee</a:t>
            </a:r>
            <a:r>
              <a:rPr lang="zh-CN" altLang="en-US" dirty="0"/>
              <a:t>th</a:t>
            </a:r>
          </a:p>
        </p:txBody>
      </p:sp>
      <p:sp>
        <p:nvSpPr>
          <p:cNvPr id="10" name="文本框 9">
            <a:extLst>
              <a:ext uri="{FF2B5EF4-FFF2-40B4-BE49-F238E27FC236}">
                <a16:creationId xmlns:a16="http://schemas.microsoft.com/office/drawing/2014/main" id="{66D0B0B6-80F7-05B0-9B01-5F172A5B1E6F}"/>
              </a:ext>
            </a:extLst>
          </p:cNvPr>
          <p:cNvSpPr txBox="1"/>
          <p:nvPr/>
        </p:nvSpPr>
        <p:spPr>
          <a:xfrm>
            <a:off x="7839075" y="5702921"/>
            <a:ext cx="2706460" cy="369332"/>
          </a:xfrm>
          <a:prstGeom prst="rect">
            <a:avLst/>
          </a:prstGeom>
          <a:noFill/>
        </p:spPr>
        <p:txBody>
          <a:bodyPr wrap="square">
            <a:spAutoFit/>
          </a:bodyPr>
          <a:lstStyle/>
          <a:p>
            <a:r>
              <a:rPr lang="en-US" altLang="zh-CN" dirty="0"/>
              <a:t>D</a:t>
            </a:r>
            <a:r>
              <a:rPr lang="zh-CN" altLang="en-US" dirty="0"/>
              <a:t>eciduous t</a:t>
            </a:r>
            <a:r>
              <a:rPr lang="en-US" altLang="zh-CN" dirty="0" err="1"/>
              <a:t>ee</a:t>
            </a:r>
            <a:r>
              <a:rPr lang="zh-CN" altLang="en-US" dirty="0"/>
              <a:t>th</a:t>
            </a:r>
          </a:p>
        </p:txBody>
      </p:sp>
    </p:spTree>
    <p:extLst>
      <p:ext uri="{BB962C8B-B14F-4D97-AF65-F5344CB8AC3E}">
        <p14:creationId xmlns:p14="http://schemas.microsoft.com/office/powerpoint/2010/main" val="251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2">
            <a:extLst>
              <a:ext uri="{FF2B5EF4-FFF2-40B4-BE49-F238E27FC236}">
                <a16:creationId xmlns:a16="http://schemas.microsoft.com/office/drawing/2014/main" id="{805B074B-EE17-DE8E-9B45-BDBF3FB45D93}"/>
              </a:ext>
            </a:extLst>
          </p:cNvPr>
          <p:cNvSpPr txBox="1">
            <a:spLocks/>
          </p:cNvSpPr>
          <p:nvPr/>
        </p:nvSpPr>
        <p:spPr>
          <a:xfrm>
            <a:off x="1854068" y="455204"/>
            <a:ext cx="2464567"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Methods</a:t>
            </a:r>
            <a:endParaRPr lang="zh-CN" altLang="en-US" sz="28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B69B4866-F073-431F-003D-AD954FE515EE}"/>
              </a:ext>
            </a:extLst>
          </p:cNvPr>
          <p:cNvSpPr txBox="1"/>
          <p:nvPr/>
        </p:nvSpPr>
        <p:spPr>
          <a:xfrm>
            <a:off x="541574" y="1071251"/>
            <a:ext cx="10310650"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We transform the challenging task into a </a:t>
            </a:r>
            <a:r>
              <a:rPr lang="en-US" altLang="zh-CN" sz="2000" b="1" dirty="0">
                <a:latin typeface="Arial" panose="020B0604020202020204" pitchFamily="34" charset="0"/>
                <a:cs typeface="Arial" panose="020B0604020202020204" pitchFamily="34" charset="0"/>
              </a:rPr>
              <a:t>semi-supervised</a:t>
            </a:r>
            <a:r>
              <a:rPr lang="en-US" altLang="zh-CN" sz="2000" dirty="0">
                <a:latin typeface="Arial" panose="020B0604020202020204" pitchFamily="34" charset="0"/>
                <a:cs typeface="Arial" panose="020B0604020202020204" pitchFamily="34" charset="0"/>
              </a:rPr>
              <a:t> task. In each iteration, the student model is promoted to become the new teacher model.</a:t>
            </a:r>
            <a:endParaRPr lang="zh-CN" altLang="en-US" sz="20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24E30F89-AA9D-FBED-B4DA-D5179EE1DA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4249" y="1779137"/>
            <a:ext cx="6103502" cy="4687299"/>
          </a:xfrm>
          <a:prstGeom prst="rect">
            <a:avLst/>
          </a:prstGeom>
        </p:spPr>
      </p:pic>
      <p:sp>
        <p:nvSpPr>
          <p:cNvPr id="6" name="矩形: 圆角 5">
            <a:extLst>
              <a:ext uri="{FF2B5EF4-FFF2-40B4-BE49-F238E27FC236}">
                <a16:creationId xmlns:a16="http://schemas.microsoft.com/office/drawing/2014/main" id="{FFEE0E71-9DDD-F4C4-E752-7D5C15FEB13D}"/>
              </a:ext>
            </a:extLst>
          </p:cNvPr>
          <p:cNvSpPr/>
          <p:nvPr/>
        </p:nvSpPr>
        <p:spPr>
          <a:xfrm>
            <a:off x="3200400" y="1779136"/>
            <a:ext cx="2415309" cy="1980063"/>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1DC5CD21-D1CB-C8C8-AF0B-60B49B96F389}"/>
              </a:ext>
            </a:extLst>
          </p:cNvPr>
          <p:cNvSpPr/>
          <p:nvPr/>
        </p:nvSpPr>
        <p:spPr>
          <a:xfrm>
            <a:off x="3044249" y="3042696"/>
            <a:ext cx="3667636" cy="3360100"/>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4F04B639-238C-2BAE-8262-751B8FAC957F}"/>
              </a:ext>
            </a:extLst>
          </p:cNvPr>
          <p:cNvSpPr/>
          <p:nvPr/>
        </p:nvSpPr>
        <p:spPr>
          <a:xfrm>
            <a:off x="4318635" y="1779134"/>
            <a:ext cx="4846262" cy="198006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C7AC2E6-B966-A7C6-E848-E4E7D7FC4F52}"/>
              </a:ext>
            </a:extLst>
          </p:cNvPr>
          <p:cNvSpPr/>
          <p:nvPr/>
        </p:nvSpPr>
        <p:spPr>
          <a:xfrm>
            <a:off x="7303123" y="3042696"/>
            <a:ext cx="1107452" cy="150072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953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238580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2">
            <a:extLst>
              <a:ext uri="{FF2B5EF4-FFF2-40B4-BE49-F238E27FC236}">
                <a16:creationId xmlns:a16="http://schemas.microsoft.com/office/drawing/2014/main" id="{B2B4EDA9-AC02-E985-9E90-98D2D4ACF102}"/>
              </a:ext>
            </a:extLst>
          </p:cNvPr>
          <p:cNvSpPr txBox="1">
            <a:spLocks/>
          </p:cNvSpPr>
          <p:nvPr/>
        </p:nvSpPr>
        <p:spPr>
          <a:xfrm>
            <a:off x="2259402" y="496933"/>
            <a:ext cx="2609579"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Model Training</a:t>
            </a:r>
            <a:endParaRPr lang="zh-CN" altLang="en-US" sz="28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8E168DCE-5115-DE46-D959-B1353D6ABB7C}"/>
              </a:ext>
            </a:extLst>
          </p:cNvPr>
          <p:cNvPicPr>
            <a:picLocks noChangeAspect="1"/>
          </p:cNvPicPr>
          <p:nvPr/>
        </p:nvPicPr>
        <p:blipFill>
          <a:blip r:embed="rId5">
            <a:extLst>
              <a:ext uri="{28A0092B-C50C-407E-A947-70E740481C1C}">
                <a14:useLocalDpi xmlns:a14="http://schemas.microsoft.com/office/drawing/2010/main" val="0"/>
              </a:ext>
            </a:extLst>
          </a:blip>
          <a:srcRect l="20924" r="18417" b="63330"/>
          <a:stretch/>
        </p:blipFill>
        <p:spPr>
          <a:xfrm>
            <a:off x="257684" y="1234640"/>
            <a:ext cx="5486928" cy="1860632"/>
          </a:xfrm>
          <a:prstGeom prst="rect">
            <a:avLst/>
          </a:prstGeom>
        </p:spPr>
      </p:pic>
      <p:sp>
        <p:nvSpPr>
          <p:cNvPr id="5" name="文本框 4">
            <a:extLst>
              <a:ext uri="{FF2B5EF4-FFF2-40B4-BE49-F238E27FC236}">
                <a16:creationId xmlns:a16="http://schemas.microsoft.com/office/drawing/2014/main" id="{C00EA56E-699E-1E3C-53E9-FFC056402FF9}"/>
              </a:ext>
            </a:extLst>
          </p:cNvPr>
          <p:cNvSpPr txBox="1"/>
          <p:nvPr/>
        </p:nvSpPr>
        <p:spPr>
          <a:xfrm>
            <a:off x="5884986" y="1599023"/>
            <a:ext cx="6049329" cy="523220"/>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Stage 1: </a:t>
            </a:r>
            <a:r>
              <a:rPr lang="en-US" altLang="zh-CN" dirty="0" err="1">
                <a:latin typeface="Arial" panose="020B0604020202020204" pitchFamily="34" charset="0"/>
                <a:cs typeface="Arial" panose="020B0604020202020204" pitchFamily="34" charset="0"/>
              </a:rPr>
              <a:t>nnU</a:t>
            </a:r>
            <a:r>
              <a:rPr lang="en-US" altLang="zh-CN" dirty="0">
                <a:latin typeface="Arial" panose="020B0604020202020204" pitchFamily="34" charset="0"/>
                <a:cs typeface="Arial" panose="020B0604020202020204" pitchFamily="34" charset="0"/>
              </a:rPr>
              <a:t>-Net segments the input dental panoramic image into four categories, identifying the four dental quadrants.</a:t>
            </a:r>
          </a:p>
        </p:txBody>
      </p:sp>
      <p:sp>
        <p:nvSpPr>
          <p:cNvPr id="6" name="文本框 5">
            <a:extLst>
              <a:ext uri="{FF2B5EF4-FFF2-40B4-BE49-F238E27FC236}">
                <a16:creationId xmlns:a16="http://schemas.microsoft.com/office/drawing/2014/main" id="{7CB68CEF-B1B5-9492-3EDD-C941ECF27E44}"/>
              </a:ext>
            </a:extLst>
          </p:cNvPr>
          <p:cNvSpPr txBox="1"/>
          <p:nvPr/>
        </p:nvSpPr>
        <p:spPr>
          <a:xfrm>
            <a:off x="5884986" y="2581536"/>
            <a:ext cx="6142892" cy="954107"/>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Stage 2: Based on the first stage results, teeth in each quadrant undergo fine segmentation. A 14-class </a:t>
            </a:r>
            <a:r>
              <a:rPr lang="en-US" altLang="zh-CN" dirty="0" err="1">
                <a:latin typeface="Arial" panose="020B0604020202020204" pitchFamily="34" charset="0"/>
                <a:cs typeface="Arial" panose="020B0604020202020204" pitchFamily="34" charset="0"/>
              </a:rPr>
              <a:t>nnU</a:t>
            </a:r>
            <a:r>
              <a:rPr lang="en-US" altLang="zh-CN" dirty="0">
                <a:latin typeface="Arial" panose="020B0604020202020204" pitchFamily="34" charset="0"/>
                <a:cs typeface="Arial" panose="020B0604020202020204" pitchFamily="34" charset="0"/>
              </a:rPr>
              <a:t>-Net segmentation model is applied, including eight classes of permanent teeth, five classes of deciduous teeth, and one class for teeth in other quadrants.</a:t>
            </a:r>
          </a:p>
        </p:txBody>
      </p:sp>
      <p:sp>
        <p:nvSpPr>
          <p:cNvPr id="7" name="文本框 6">
            <a:extLst>
              <a:ext uri="{FF2B5EF4-FFF2-40B4-BE49-F238E27FC236}">
                <a16:creationId xmlns:a16="http://schemas.microsoft.com/office/drawing/2014/main" id="{7E7D45BA-69A8-F273-8CD2-0D1375480589}"/>
              </a:ext>
            </a:extLst>
          </p:cNvPr>
          <p:cNvSpPr txBox="1"/>
          <p:nvPr/>
        </p:nvSpPr>
        <p:spPr>
          <a:xfrm>
            <a:off x="5884986" y="3873983"/>
            <a:ext cx="6046735" cy="523220"/>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Stage 3: Segmentation results from all four quadrants are combined to produce a comprehensive teeth segmentation map.</a:t>
            </a:r>
          </a:p>
        </p:txBody>
      </p:sp>
      <p:sp>
        <p:nvSpPr>
          <p:cNvPr id="9" name="文本框 8">
            <a:extLst>
              <a:ext uri="{FF2B5EF4-FFF2-40B4-BE49-F238E27FC236}">
                <a16:creationId xmlns:a16="http://schemas.microsoft.com/office/drawing/2014/main" id="{FA727130-331B-B6A2-91D6-963D6F129EDA}"/>
              </a:ext>
            </a:extLst>
          </p:cNvPr>
          <p:cNvSpPr txBox="1"/>
          <p:nvPr/>
        </p:nvSpPr>
        <p:spPr>
          <a:xfrm>
            <a:off x="5884986" y="4856496"/>
            <a:ext cx="6046735" cy="738664"/>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dirty="0">
                <a:latin typeface="Arial" panose="020B0604020202020204" pitchFamily="34" charset="0"/>
                <a:cs typeface="Arial" panose="020B0604020202020204" pitchFamily="34" charset="0"/>
              </a:rPr>
              <a:t>Post-posing: Following each segmentation stage, we employ a post-processing step to eliminate or merge small connected components with adjacent larger regions.</a:t>
            </a:r>
          </a:p>
        </p:txBody>
      </p:sp>
      <p:pic>
        <p:nvPicPr>
          <p:cNvPr id="10" name="图片 9">
            <a:extLst>
              <a:ext uri="{FF2B5EF4-FFF2-40B4-BE49-F238E27FC236}">
                <a16:creationId xmlns:a16="http://schemas.microsoft.com/office/drawing/2014/main" id="{D9F8D186-270D-94D7-1530-D36753344FA4}"/>
              </a:ext>
            </a:extLst>
          </p:cNvPr>
          <p:cNvPicPr>
            <a:picLocks noChangeAspect="1"/>
          </p:cNvPicPr>
          <p:nvPr/>
        </p:nvPicPr>
        <p:blipFill>
          <a:blip r:embed="rId5">
            <a:extLst>
              <a:ext uri="{28A0092B-C50C-407E-A947-70E740481C1C}">
                <a14:useLocalDpi xmlns:a14="http://schemas.microsoft.com/office/drawing/2010/main" val="0"/>
              </a:ext>
            </a:extLst>
          </a:blip>
          <a:srcRect l="20924" t="70415" r="18417"/>
          <a:stretch/>
        </p:blipFill>
        <p:spPr>
          <a:xfrm>
            <a:off x="257684" y="4766738"/>
            <a:ext cx="5486928" cy="1501153"/>
          </a:xfrm>
          <a:prstGeom prst="rect">
            <a:avLst/>
          </a:prstGeom>
        </p:spPr>
      </p:pic>
      <p:pic>
        <p:nvPicPr>
          <p:cNvPr id="11" name="图片 10">
            <a:extLst>
              <a:ext uri="{FF2B5EF4-FFF2-40B4-BE49-F238E27FC236}">
                <a16:creationId xmlns:a16="http://schemas.microsoft.com/office/drawing/2014/main" id="{7311F8F2-8B82-73A2-B96E-9917FF7F0BEA}"/>
              </a:ext>
            </a:extLst>
          </p:cNvPr>
          <p:cNvPicPr>
            <a:picLocks noChangeAspect="1"/>
          </p:cNvPicPr>
          <p:nvPr/>
        </p:nvPicPr>
        <p:blipFill>
          <a:blip r:embed="rId5">
            <a:extLst>
              <a:ext uri="{28A0092B-C50C-407E-A947-70E740481C1C}">
                <a14:useLocalDpi xmlns:a14="http://schemas.microsoft.com/office/drawing/2010/main" val="0"/>
              </a:ext>
            </a:extLst>
          </a:blip>
          <a:srcRect l="20924" t="36332" r="18417" b="29426"/>
          <a:stretch/>
        </p:blipFill>
        <p:spPr>
          <a:xfrm>
            <a:off x="260279" y="3086128"/>
            <a:ext cx="5486928" cy="1737460"/>
          </a:xfrm>
          <a:prstGeom prst="rect">
            <a:avLst/>
          </a:prstGeom>
        </p:spPr>
      </p:pic>
    </p:spTree>
    <p:extLst>
      <p:ext uri="{BB962C8B-B14F-4D97-AF65-F5344CB8AC3E}">
        <p14:creationId xmlns:p14="http://schemas.microsoft.com/office/powerpoint/2010/main" val="369511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3870724"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F50A5E8-5B3A-D355-2083-6DFC271EBA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0249" y="1231106"/>
            <a:ext cx="4609013" cy="3539578"/>
          </a:xfrm>
          <a:prstGeom prst="rect">
            <a:avLst/>
          </a:prstGeom>
        </p:spPr>
      </p:pic>
      <p:sp>
        <p:nvSpPr>
          <p:cNvPr id="3" name="文本框 2">
            <a:extLst>
              <a:ext uri="{FF2B5EF4-FFF2-40B4-BE49-F238E27FC236}">
                <a16:creationId xmlns:a16="http://schemas.microsoft.com/office/drawing/2014/main" id="{73C33F4D-C0C6-1C17-FC1C-74196F428D2A}"/>
              </a:ext>
            </a:extLst>
          </p:cNvPr>
          <p:cNvSpPr txBox="1"/>
          <p:nvPr/>
        </p:nvSpPr>
        <p:spPr>
          <a:xfrm>
            <a:off x="393215" y="4927641"/>
            <a:ext cx="11642914" cy="400110"/>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Three checkpoints are saved uniformly over 1/3, 2/3, 3/3 total iterations during training.</a:t>
            </a:r>
          </a:p>
        </p:txBody>
      </p:sp>
      <p:sp>
        <p:nvSpPr>
          <p:cNvPr id="4" name="文本框 3">
            <a:extLst>
              <a:ext uri="{FF2B5EF4-FFF2-40B4-BE49-F238E27FC236}">
                <a16:creationId xmlns:a16="http://schemas.microsoft.com/office/drawing/2014/main" id="{89E0AD32-01BA-678E-720F-9C91AA6F2C9D}"/>
              </a:ext>
            </a:extLst>
          </p:cNvPr>
          <p:cNvSpPr txBox="1"/>
          <p:nvPr/>
        </p:nvSpPr>
        <p:spPr>
          <a:xfrm>
            <a:off x="393215" y="5483016"/>
            <a:ext cx="11642914" cy="1015663"/>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To ensure a balance between the permanent and deciduous tooth data, we regard the 101 permanent tooth images and 101 deciduous tooth images with mean Dice scores greater than 0.9 as reliable images, and the rest as unreliable images.</a:t>
            </a:r>
          </a:p>
        </p:txBody>
      </p:sp>
      <p:sp>
        <p:nvSpPr>
          <p:cNvPr id="5" name="标题 2">
            <a:extLst>
              <a:ext uri="{FF2B5EF4-FFF2-40B4-BE49-F238E27FC236}">
                <a16:creationId xmlns:a16="http://schemas.microsoft.com/office/drawing/2014/main" id="{03A5189D-733D-DC7A-00AD-814A208B5ABE}"/>
              </a:ext>
            </a:extLst>
          </p:cNvPr>
          <p:cNvSpPr txBox="1">
            <a:spLocks/>
          </p:cNvSpPr>
          <p:nvPr/>
        </p:nvSpPr>
        <p:spPr>
          <a:xfrm>
            <a:off x="1896361" y="446483"/>
            <a:ext cx="4844548"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400">
                <a:latin typeface="Arial" panose="020B0604020202020204" pitchFamily="34" charset="0"/>
                <a:cs typeface="Arial" panose="020B0604020202020204" pitchFamily="34" charset="0"/>
              </a:rPr>
              <a:t>Selective re-training strategy</a:t>
            </a:r>
            <a:endParaRPr lang="zh-CN"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60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标题 2">
            <a:extLst>
              <a:ext uri="{FF2B5EF4-FFF2-40B4-BE49-F238E27FC236}">
                <a16:creationId xmlns:a16="http://schemas.microsoft.com/office/drawing/2014/main" id="{F1E99DB2-B627-CCA8-06AD-BB2623C9E5AA}"/>
              </a:ext>
            </a:extLst>
          </p:cNvPr>
          <p:cNvSpPr txBox="1">
            <a:spLocks/>
          </p:cNvSpPr>
          <p:nvPr/>
        </p:nvSpPr>
        <p:spPr>
          <a:xfrm>
            <a:off x="1754958" y="528720"/>
            <a:ext cx="2464567"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Results</a:t>
            </a:r>
            <a:endParaRPr lang="zh-CN" altLang="en-US" sz="2800" dirty="0">
              <a:latin typeface="Arial" panose="020B0604020202020204" pitchFamily="34" charset="0"/>
              <a:cs typeface="Arial" panose="020B0604020202020204" pitchFamily="34" charset="0"/>
            </a:endParaRPr>
          </a:p>
        </p:txBody>
      </p:sp>
      <p:sp>
        <p:nvSpPr>
          <p:cNvPr id="3" name="文本框 2">
            <a:extLst>
              <a:ext uri="{FF2B5EF4-FFF2-40B4-BE49-F238E27FC236}">
                <a16:creationId xmlns:a16="http://schemas.microsoft.com/office/drawing/2014/main" id="{6C8230E1-7A67-A76B-BEA8-431AD973878E}"/>
              </a:ext>
            </a:extLst>
          </p:cNvPr>
          <p:cNvSpPr txBox="1"/>
          <p:nvPr/>
        </p:nvSpPr>
        <p:spPr>
          <a:xfrm>
            <a:off x="613409" y="3375224"/>
            <a:ext cx="11578591" cy="2893100"/>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ranking schema involves the following steps: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1) Compute two metrics, Dice and NSD, on a per-image basis to derive the algorithm's Dice (</a:t>
            </a:r>
            <a:r>
              <a:rPr lang="en-US" altLang="zh-CN" dirty="0" err="1">
                <a:latin typeface="Arial" panose="020B0604020202020204" pitchFamily="34" charset="0"/>
                <a:cs typeface="Arial" panose="020B0604020202020204" pitchFamily="34" charset="0"/>
              </a:rPr>
              <a:t>image_Dice</a:t>
            </a:r>
            <a:r>
              <a:rPr lang="en-US" altLang="zh-CN" dirty="0">
                <a:latin typeface="Arial" panose="020B0604020202020204" pitchFamily="34" charset="0"/>
                <a:cs typeface="Arial" panose="020B0604020202020204" pitchFamily="34" charset="0"/>
              </a:rPr>
              <a:t>) and NSD (</a:t>
            </a:r>
            <a:r>
              <a:rPr lang="en-US" altLang="zh-CN" dirty="0" err="1">
                <a:latin typeface="Arial" panose="020B0604020202020204" pitchFamily="34" charset="0"/>
                <a:cs typeface="Arial" panose="020B0604020202020204" pitchFamily="34" charset="0"/>
              </a:rPr>
              <a:t>image_NSD</a:t>
            </a:r>
            <a:r>
              <a:rPr lang="en-US" altLang="zh-CN" dirty="0">
                <a:latin typeface="Arial" panose="020B0604020202020204" pitchFamily="34" charset="0"/>
                <a:cs typeface="Arial" panose="020B0604020202020204" pitchFamily="34" charset="0"/>
              </a:rPr>
              <a:t>) scores at image-level.</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2) Match the corresponding prediction results with the ground truth, allowing for the calculation of Dice (</a:t>
            </a:r>
            <a:r>
              <a:rPr lang="en-US" altLang="zh-CN" dirty="0" err="1">
                <a:latin typeface="Arial" panose="020B0604020202020204" pitchFamily="34" charset="0"/>
                <a:cs typeface="Arial" panose="020B0604020202020204" pitchFamily="34" charset="0"/>
              </a:rPr>
              <a:t>instance_Dice</a:t>
            </a:r>
            <a:r>
              <a:rPr lang="en-US" altLang="zh-CN" dirty="0">
                <a:latin typeface="Arial" panose="020B0604020202020204" pitchFamily="34" charset="0"/>
                <a:cs typeface="Arial" panose="020B0604020202020204" pitchFamily="34" charset="0"/>
              </a:rPr>
              <a:t>), NSD (</a:t>
            </a:r>
            <a:r>
              <a:rPr lang="en-US" altLang="zh-CN" dirty="0" err="1">
                <a:latin typeface="Arial" panose="020B0604020202020204" pitchFamily="34" charset="0"/>
                <a:cs typeface="Arial" panose="020B0604020202020204" pitchFamily="34" charset="0"/>
              </a:rPr>
              <a:t>instance_NSD</a:t>
            </a:r>
            <a:r>
              <a:rPr lang="en-US" altLang="zh-CN" dirty="0">
                <a:latin typeface="Arial" panose="020B0604020202020204" pitchFamily="34" charset="0"/>
                <a:cs typeface="Arial" panose="020B0604020202020204" pitchFamily="34" charset="0"/>
              </a:rPr>
              <a:t>), and IA (</a:t>
            </a:r>
            <a:r>
              <a:rPr lang="en-US" altLang="zh-CN" dirty="0" err="1">
                <a:latin typeface="Arial" panose="020B0604020202020204" pitchFamily="34" charset="0"/>
                <a:cs typeface="Arial" panose="020B0604020202020204" pitchFamily="34" charset="0"/>
              </a:rPr>
              <a:t>instance_IA</a:t>
            </a:r>
            <a:r>
              <a:rPr lang="en-US" altLang="zh-CN" dirty="0">
                <a:latin typeface="Arial" panose="020B0604020202020204" pitchFamily="34" charset="0"/>
                <a:cs typeface="Arial" panose="020B0604020202020204" pitchFamily="34" charset="0"/>
              </a:rPr>
              <a:t>) scores at the instance level.</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3) Then, the evaluation will include measurements of running time and GPU consumption for each algorithm.</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4) Take the mean of the eight metrics over the test cases, and rank separately among the teams.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5) A final overall rank is given by taking the average of the four ranks.</a:t>
            </a:r>
          </a:p>
        </p:txBody>
      </p:sp>
      <p:sp>
        <p:nvSpPr>
          <p:cNvPr id="4" name="文本框 3">
            <a:extLst>
              <a:ext uri="{FF2B5EF4-FFF2-40B4-BE49-F238E27FC236}">
                <a16:creationId xmlns:a16="http://schemas.microsoft.com/office/drawing/2014/main" id="{84BB1FC8-8076-CA07-BD9C-C9534DCAD540}"/>
              </a:ext>
            </a:extLst>
          </p:cNvPr>
          <p:cNvSpPr txBox="1"/>
          <p:nvPr/>
        </p:nvSpPr>
        <p:spPr>
          <a:xfrm>
            <a:off x="613407" y="1293678"/>
            <a:ext cx="10268956" cy="2031325"/>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Evaluation: segmentation accuracy and segmentation efficiency.</a:t>
            </a:r>
          </a:p>
          <a:p>
            <a:endParaRPr lang="zh-CN" alt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1) </a:t>
            </a:r>
            <a:r>
              <a:rPr lang="zh-CN" altLang="en-US" dirty="0">
                <a:latin typeface="Arial" panose="020B0604020202020204" pitchFamily="34" charset="0"/>
                <a:cs typeface="Arial" panose="020B0604020202020204" pitchFamily="34" charset="0"/>
              </a:rPr>
              <a:t>Segmentation accuracy: Dice similarity coefficient (DSC), normalized surface distance (NSD)</a:t>
            </a:r>
            <a:r>
              <a:rPr lang="en-US" altLang="zh-CN" dirty="0">
                <a:latin typeface="Arial" panose="020B0604020202020204" pitchFamily="34" charset="0"/>
                <a:cs typeface="Arial" panose="020B0604020202020204" pitchFamily="34" charset="0"/>
              </a:rPr>
              <a:t>, mean Intersection-over-Union (</a:t>
            </a:r>
            <a:r>
              <a:rPr lang="en-US" altLang="zh-CN" dirty="0" err="1">
                <a:latin typeface="Arial" panose="020B0604020202020204" pitchFamily="34" charset="0"/>
                <a:cs typeface="Arial" panose="020B0604020202020204" pitchFamily="34" charset="0"/>
              </a:rPr>
              <a:t>mIoU</a:t>
            </a:r>
            <a:r>
              <a:rPr lang="en-US" altLang="zh-CN" dirty="0">
                <a:latin typeface="Arial" panose="020B0604020202020204" pitchFamily="34" charset="0"/>
                <a:cs typeface="Arial" panose="020B0604020202020204" pitchFamily="34" charset="0"/>
              </a:rPr>
              <a:t>), Identification Accuracy (IA).</a:t>
            </a:r>
            <a:endParaRPr lang="zh-CN" altLang="en-US" dirty="0">
              <a:latin typeface="Arial" panose="020B0604020202020204" pitchFamily="34" charset="0"/>
              <a:cs typeface="Arial" panose="020B0604020202020204" pitchFamily="34" charset="0"/>
            </a:endParaRPr>
          </a:p>
          <a:p>
            <a:endParaRPr lang="zh-CN" altLang="en-US"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2) </a:t>
            </a:r>
            <a:r>
              <a:rPr lang="zh-CN" altLang="en-US" dirty="0">
                <a:latin typeface="Arial" panose="020B0604020202020204" pitchFamily="34" charset="0"/>
                <a:cs typeface="Arial" panose="020B0604020202020204" pitchFamily="34" charset="0"/>
              </a:rPr>
              <a:t>Segmentation efficiency: GPU memory consumption (area under the GPU memory-time curve), running time (tolerance 45 seconds, single case maximum 60 seconds).</a:t>
            </a:r>
          </a:p>
        </p:txBody>
      </p:sp>
    </p:spTree>
    <p:extLst>
      <p:ext uri="{BB962C8B-B14F-4D97-AF65-F5344CB8AC3E}">
        <p14:creationId xmlns:p14="http://schemas.microsoft.com/office/powerpoint/2010/main" val="328227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2"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0" name="Google Shape;90;p2" descr="A green and white flag&#10;&#10;Description automatically generated"/>
          <p:cNvPicPr preferRelativeResize="0"/>
          <p:nvPr/>
        </p:nvPicPr>
        <p:blipFill rotWithShape="1">
          <a:blip r:embed="rId4">
            <a:alphaModFix/>
          </a:blip>
          <a:srcRect/>
          <a:stretch/>
        </p:blipFill>
        <p:spPr>
          <a:xfrm>
            <a:off x="0" y="0"/>
            <a:ext cx="12192000" cy="6858000"/>
          </a:xfrm>
          <a:prstGeom prst="rect">
            <a:avLst/>
          </a:prstGeom>
          <a:noFill/>
          <a:ln>
            <a:noFill/>
          </a:ln>
        </p:spPr>
      </p:pic>
      <p:cxnSp>
        <p:nvCxnSpPr>
          <p:cNvPr id="8" name="直接连接符 7">
            <a:extLst>
              <a:ext uri="{FF2B5EF4-FFF2-40B4-BE49-F238E27FC236}">
                <a16:creationId xmlns:a16="http://schemas.microsoft.com/office/drawing/2014/main" id="{4D76CE10-4967-A8D5-FB75-898DDBE4795B}"/>
              </a:ext>
            </a:extLst>
          </p:cNvPr>
          <p:cNvCxnSpPr>
            <a:cxnSpLocks/>
          </p:cNvCxnSpPr>
          <p:nvPr/>
        </p:nvCxnSpPr>
        <p:spPr>
          <a:xfrm>
            <a:off x="2412845" y="1029387"/>
            <a:ext cx="190579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38A49FEB-B980-657A-2390-51E5D2A96E85}"/>
              </a:ext>
            </a:extLst>
          </p:cNvPr>
          <p:cNvPicPr>
            <a:picLocks noChangeAspect="1"/>
          </p:cNvPicPr>
          <p:nvPr/>
        </p:nvPicPr>
        <p:blipFill>
          <a:blip r:embed="rId5"/>
          <a:srcRect l="14940" t="24027" b="34004"/>
          <a:stretch/>
        </p:blipFill>
        <p:spPr>
          <a:xfrm>
            <a:off x="2995612" y="1643633"/>
            <a:ext cx="6029010" cy="648004"/>
          </a:xfrm>
          <a:prstGeom prst="rect">
            <a:avLst/>
          </a:prstGeom>
        </p:spPr>
      </p:pic>
      <p:sp>
        <p:nvSpPr>
          <p:cNvPr id="3" name="标题 2">
            <a:extLst>
              <a:ext uri="{FF2B5EF4-FFF2-40B4-BE49-F238E27FC236}">
                <a16:creationId xmlns:a16="http://schemas.microsoft.com/office/drawing/2014/main" id="{A64D03E3-0B73-5B3C-5BBB-D9DB4D135D28}"/>
              </a:ext>
            </a:extLst>
          </p:cNvPr>
          <p:cNvSpPr txBox="1">
            <a:spLocks/>
          </p:cNvSpPr>
          <p:nvPr/>
        </p:nvSpPr>
        <p:spPr>
          <a:xfrm>
            <a:off x="1763328" y="498719"/>
            <a:ext cx="2464567" cy="574183"/>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ltLang="zh-CN" sz="2800" dirty="0">
                <a:latin typeface="Arial" panose="020B0604020202020204" pitchFamily="34" charset="0"/>
                <a:cs typeface="Arial" panose="020B0604020202020204" pitchFamily="34" charset="0"/>
              </a:rPr>
              <a:t>Results</a:t>
            </a:r>
            <a:endParaRPr lang="zh-CN" altLang="en-US" sz="28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6B3448D-2D20-173D-442A-B205EDE0C25F}"/>
              </a:ext>
            </a:extLst>
          </p:cNvPr>
          <p:cNvPicPr>
            <a:picLocks noChangeAspect="1"/>
          </p:cNvPicPr>
          <p:nvPr/>
        </p:nvPicPr>
        <p:blipFill>
          <a:blip r:embed="rId6"/>
          <a:stretch>
            <a:fillRect/>
          </a:stretch>
        </p:blipFill>
        <p:spPr>
          <a:xfrm>
            <a:off x="1457778" y="2722601"/>
            <a:ext cx="8944500" cy="3636680"/>
          </a:xfrm>
          <a:prstGeom prst="rect">
            <a:avLst/>
          </a:prstGeom>
        </p:spPr>
      </p:pic>
      <p:pic>
        <p:nvPicPr>
          <p:cNvPr id="5" name="图片 4">
            <a:extLst>
              <a:ext uri="{FF2B5EF4-FFF2-40B4-BE49-F238E27FC236}">
                <a16:creationId xmlns:a16="http://schemas.microsoft.com/office/drawing/2014/main" id="{39575E3F-A47E-7D1E-F3AF-6C0F43F2ED32}"/>
              </a:ext>
            </a:extLst>
          </p:cNvPr>
          <p:cNvPicPr>
            <a:picLocks noChangeAspect="1"/>
          </p:cNvPicPr>
          <p:nvPr/>
        </p:nvPicPr>
        <p:blipFill>
          <a:blip r:embed="rId5"/>
          <a:srcRect l="14940" t="79223"/>
          <a:stretch/>
        </p:blipFill>
        <p:spPr>
          <a:xfrm>
            <a:off x="2995613" y="2281589"/>
            <a:ext cx="6029010" cy="320799"/>
          </a:xfrm>
          <a:prstGeom prst="rect">
            <a:avLst/>
          </a:prstGeom>
        </p:spPr>
      </p:pic>
      <p:sp>
        <p:nvSpPr>
          <p:cNvPr id="6" name="文本框 5">
            <a:extLst>
              <a:ext uri="{FF2B5EF4-FFF2-40B4-BE49-F238E27FC236}">
                <a16:creationId xmlns:a16="http://schemas.microsoft.com/office/drawing/2014/main" id="{E16176FF-F66E-7064-76D7-662CBE49745A}"/>
              </a:ext>
            </a:extLst>
          </p:cNvPr>
          <p:cNvSpPr txBox="1"/>
          <p:nvPr/>
        </p:nvSpPr>
        <p:spPr>
          <a:xfrm>
            <a:off x="370560" y="1268632"/>
            <a:ext cx="11642914" cy="400110"/>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sz="2000" dirty="0">
                <a:latin typeface="Arial" panose="020B0604020202020204" pitchFamily="34" charset="0"/>
                <a:cs typeface="Arial" panose="020B0604020202020204" pitchFamily="34" charset="0"/>
              </a:rPr>
              <a:t>The qualitative and quantitative results are shown as below.</a:t>
            </a:r>
          </a:p>
        </p:txBody>
      </p:sp>
    </p:spTree>
    <p:extLst>
      <p:ext uri="{BB962C8B-B14F-4D97-AF65-F5344CB8AC3E}">
        <p14:creationId xmlns:p14="http://schemas.microsoft.com/office/powerpoint/2010/main" val="335424713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677</Words>
  <Application>Microsoft Office PowerPoint</Application>
  <PresentationFormat>宽屏</PresentationFormat>
  <Paragraphs>61</Paragraphs>
  <Slides>10</Slides>
  <Notes>10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Arial</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Mert Seven</dc:creator>
  <cp:lastModifiedBy>赵忠臣</cp:lastModifiedBy>
  <cp:revision>3</cp:revision>
  <dcterms:created xsi:type="dcterms:W3CDTF">2023-12-20T11:45:11Z</dcterms:created>
  <dcterms:modified xsi:type="dcterms:W3CDTF">2024-10-02T11:11:37Z</dcterms:modified>
</cp:coreProperties>
</file>